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06BDCDC6-B0B4-4C9A-BA98-EEC2D9692976}">
  <a:tblStyle styleId="{06BDCDC6-B0B4-4C9A-BA98-EEC2D9692976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11" Type="http://schemas.openxmlformats.org/officeDocument/2006/relationships/slide" Target="slides/slide6.xml"/><Relationship Id="rId55" Type="http://schemas.openxmlformats.org/officeDocument/2006/relationships/slide" Target="slides/slide50.xml"/><Relationship Id="rId10" Type="http://schemas.openxmlformats.org/officeDocument/2006/relationships/slide" Target="slides/slide5.xml"/><Relationship Id="rId54" Type="http://schemas.openxmlformats.org/officeDocument/2006/relationships/slide" Target="slides/slide49.xml"/><Relationship Id="rId13" Type="http://schemas.openxmlformats.org/officeDocument/2006/relationships/slide" Target="slides/slide8.xml"/><Relationship Id="rId57" Type="http://schemas.openxmlformats.org/officeDocument/2006/relationships/slide" Target="slides/slide52.xml"/><Relationship Id="rId12" Type="http://schemas.openxmlformats.org/officeDocument/2006/relationships/slide" Target="slides/slide7.xml"/><Relationship Id="rId56" Type="http://schemas.openxmlformats.org/officeDocument/2006/relationships/slide" Target="slides/slide51.xml"/><Relationship Id="rId15" Type="http://schemas.openxmlformats.org/officeDocument/2006/relationships/slide" Target="slides/slide10.xml"/><Relationship Id="rId59" Type="http://schemas.openxmlformats.org/officeDocument/2006/relationships/slide" Target="slides/slide54.xml"/><Relationship Id="rId14" Type="http://schemas.openxmlformats.org/officeDocument/2006/relationships/slide" Target="slides/slide9.xml"/><Relationship Id="rId58" Type="http://schemas.openxmlformats.org/officeDocument/2006/relationships/slide" Target="slides/slide5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Shape 2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Shape 2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Shape 2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Shape 2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Shape 2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Shape 2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Shape 2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Shape 2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Shape 2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Shape 2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Shape 3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Shape 3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Shape 3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Shape 3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Shape 3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" name="Shape 3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Shape 3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Shape 3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" name="Shape 3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Shape 3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0" name="Shape 3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Shape 3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2" name="Shape 3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8" name="Shape 3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har char="-"/>
              <a:defRPr/>
            </a:lvl1pPr>
            <a:lvl2pPr lvl="1">
              <a:spcBef>
                <a:spcPts val="0"/>
              </a:spcBef>
              <a:buChar char="-"/>
              <a:defRPr/>
            </a:lvl2pPr>
            <a:lvl3pPr lvl="2">
              <a:spcBef>
                <a:spcPts val="0"/>
              </a:spcBef>
              <a:buChar char="-"/>
              <a:defRPr/>
            </a:lvl3pPr>
            <a:lvl4pPr lvl="3">
              <a:spcBef>
                <a:spcPts val="0"/>
              </a:spcBef>
              <a:buChar char="-"/>
              <a:defRPr/>
            </a:lvl4pPr>
            <a:lvl5pPr lvl="4">
              <a:spcBef>
                <a:spcPts val="0"/>
              </a:spcBef>
              <a:buChar char="-"/>
              <a:defRPr/>
            </a:lvl5pPr>
            <a:lvl6pPr lvl="5">
              <a:spcBef>
                <a:spcPts val="0"/>
              </a:spcBef>
              <a:buChar char="-"/>
              <a:defRPr/>
            </a:lvl6pPr>
            <a:lvl7pPr lvl="6">
              <a:spcBef>
                <a:spcPts val="0"/>
              </a:spcBef>
              <a:buChar char="-"/>
              <a:defRPr/>
            </a:lvl7pPr>
            <a:lvl8pPr lvl="7">
              <a:spcBef>
                <a:spcPts val="0"/>
              </a:spcBef>
              <a:buChar char="-"/>
              <a:defRPr/>
            </a:lvl8pPr>
            <a:lvl9pPr lvl="8">
              <a:spcBef>
                <a:spcPts val="0"/>
              </a:spcBef>
              <a:buChar char="-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4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05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05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4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200">
                <a:latin typeface="Verdana"/>
                <a:ea typeface="Verdana"/>
                <a:cs typeface="Verdana"/>
                <a:sym typeface="Verdana"/>
              </a:rPr>
              <a:t>A Survey of Peer-to-Peer Content Distribution Technologies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1769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15000"/>
              </a:lnSpc>
              <a:spcBef>
                <a:spcPts val="50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Stephanos Androutsellis-Theotokis and Diomidis Spinellis</a:t>
            </a:r>
          </a:p>
          <a:p>
            <a:pPr lvl="0">
              <a:lnSpc>
                <a:spcPct val="115000"/>
              </a:lnSpc>
              <a:spcBef>
                <a:spcPts val="50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ACM Computing Surveys, December 2004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Wooyoung Park, Seyoung Kim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Network Structure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Whether the overlay network is created deterministically or non-deterministically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Unstructured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Location of file is completely unrelated to overlay topology.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Appropriate highly transient node populations.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Have matters of scalability, persistence, availability.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Loosely structured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Location of file is affected by routing hints.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Structured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File is placed at specified locations.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Offer exact-match queries.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Strong for scalability but week for highly </a:t>
            </a:r>
            <a:r>
              <a:rPr lang="en"/>
              <a:t>transient node.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Classification of P2P Content Distribution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aphicFrame>
        <p:nvGraphicFramePr>
          <p:cNvPr id="117" name="Shape 117"/>
          <p:cNvGraphicFramePr/>
          <p:nvPr/>
        </p:nvGraphicFramePr>
        <p:xfrm>
          <a:off x="832400" y="1809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{06BDCDC6-B0B4-4C9A-BA98-EEC2D9692976}</a:tableStyleId>
              </a:tblPr>
              <a:tblGrid>
                <a:gridCol w="1587025"/>
                <a:gridCol w="1587025"/>
                <a:gridCol w="1587025"/>
                <a:gridCol w="1587025"/>
              </a:tblGrid>
              <a:tr h="6448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Hybrid 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Partial 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none</a:t>
                      </a:r>
                    </a:p>
                  </a:txBody>
                  <a:tcPr marT="91425" marB="91425" marR="91425" marL="91425"/>
                </a:tc>
              </a:tr>
              <a:tr h="6448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Unstructured 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Napster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Kazza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Gnutella</a:t>
                      </a:r>
                    </a:p>
                  </a:txBody>
                  <a:tcPr marT="91425" marB="91425" marR="91425" marL="91425"/>
                </a:tc>
              </a:tr>
              <a:tr h="6448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Loosely structured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Freenet</a:t>
                      </a:r>
                    </a:p>
                  </a:txBody>
                  <a:tcPr marT="91425" marB="91425" marR="91425" marL="91425"/>
                </a:tc>
              </a:tr>
              <a:tr h="6448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Structured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Chord, CAN, Tapestry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Unstructured architectures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Purely decentralized architecture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All nodes perform exactly same tasks, act as both servers and clients(servents)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No central coordination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Users connect to each other directly through software application.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e.g. original Gnutella</a:t>
            </a:r>
          </a:p>
        </p:txBody>
      </p:sp>
      <p:pic>
        <p:nvPicPr>
          <p:cNvPr descr="fig1.png" id="124" name="Shape 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13725" y="2289337"/>
            <a:ext cx="3886200" cy="240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Purely Decentralized P2P Network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Ping : request for connect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Pong : reply message with host info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Query : search request with 										search string and minimum speed req.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Query hits : reply to query message 									with IP, port, speed.</a:t>
            </a:r>
          </a:p>
        </p:txBody>
      </p:sp>
      <p:pic>
        <p:nvPicPr>
          <p:cNvPr id="131" name="Shape 1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3149" y="1289618"/>
            <a:ext cx="2892850" cy="3142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Unstructured Architectures</a:t>
            </a: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Partially centralized architectures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Some nodes act as local central indexes for shared files(supernode)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Supernodes are dynamically assigned. 									Supernodes have connection with other supernodes.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Node with enough CPU power joins the network, it 							becomes supernode.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Advantage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Discovery time is reduced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Most of nodes(normal node) are lightly loaded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E.g. Kazza</a:t>
            </a:r>
          </a:p>
        </p:txBody>
      </p:sp>
      <p:pic>
        <p:nvPicPr>
          <p:cNvPr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91725" y="1812624"/>
            <a:ext cx="2888675" cy="1945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Unstructured Architectures</a:t>
            </a: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Hybrid decentralized architectures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E.g. Napster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Central server interacts between peers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Central server holds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directories of metadata(location of shared file)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User connection information table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Client gets file location from server, connect to client.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Advantage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Simple to implement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Locate file quickly and efficiently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Disadvantage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Vulnerable to attack, failure.</a:t>
            </a:r>
          </a:p>
          <a:p>
            <a:pPr indent="-228600" lvl="2" marL="1371600">
              <a:spcBef>
                <a:spcPts val="0"/>
              </a:spcBef>
            </a:pPr>
            <a:r>
              <a:rPr lang="en"/>
              <a:t>Lack of scalibility</a:t>
            </a:r>
          </a:p>
        </p:txBody>
      </p:sp>
      <p:pic>
        <p:nvPicPr>
          <p:cNvPr id="145" name="Shape 1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13824" y="1409961"/>
            <a:ext cx="2629449" cy="2323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311700" y="445025"/>
            <a:ext cx="8520600" cy="1058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Shortcoming and its Overcoming of Unstructured Architectures</a:t>
            </a: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311700" y="1655525"/>
            <a:ext cx="8520600" cy="2913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Unstructured P2P systems have unscalability matter.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Each node chooses a neighbor at random, propagates the request only to it [Lv et al 02]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Chooses a neighbor based on their past history, local indices. [Yang 02]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Choose a neighbor based on profile that have information about their performance in recent queries[Kalogeraki 02]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Freenet - Loosely Structured Architecture</a:t>
            </a:r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Loosely structured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Nodes can produce estimation of which nodes most likely to have files.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use a </a:t>
            </a:r>
            <a:r>
              <a:rPr b="1" lang="en"/>
              <a:t>chain mode propagation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Local decision of node to send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Avoid blindly broadcasting request message to all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Files are identified by unique binary keys.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Made by hash function(simplest way)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Nodes maintain local data store and dynamic routing table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Freenet message form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Node ID, TTL, source and dest node ID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Freenet - Message Types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Data insert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Inserts new data(key and actual data) in the network.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Insert process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Node calculates a binary key for the file.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Node sends a data insert message to itself.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If key is not found</a:t>
            </a:r>
          </a:p>
          <a:p>
            <a:pPr indent="-228600" lvl="3" marL="1828800" rtl="0">
              <a:spcBef>
                <a:spcPts val="0"/>
              </a:spcBef>
            </a:pPr>
            <a:r>
              <a:rPr lang="en"/>
              <a:t>Node looks up the closest key in its routing table, and forwards message to the corresponding node.</a:t>
            </a:r>
          </a:p>
          <a:p>
            <a:pPr indent="-228600" lvl="3" marL="1828800" rtl="0">
              <a:spcBef>
                <a:spcPts val="0"/>
              </a:spcBef>
            </a:pPr>
            <a:r>
              <a:rPr lang="en"/>
              <a:t>Newly inserted files are placed at nodes possessing files with similar keys.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If key is found</a:t>
            </a:r>
          </a:p>
          <a:p>
            <a:pPr indent="-228600" lvl="3" marL="1828800" rtl="0">
              <a:spcBef>
                <a:spcPts val="0"/>
              </a:spcBef>
            </a:pPr>
            <a:r>
              <a:rPr lang="en"/>
              <a:t>Node returns the preexisting file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Freenet - Message Types</a:t>
            </a:r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Data request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Request of the file using key of the file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Request process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If the node store a file</a:t>
            </a:r>
          </a:p>
          <a:p>
            <a:pPr indent="-228600" lvl="3" marL="1828800" rtl="0">
              <a:spcBef>
                <a:spcPts val="0"/>
              </a:spcBef>
            </a:pPr>
            <a:r>
              <a:rPr lang="en"/>
              <a:t>Search stop, forward back data to requestor with “data reply” message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If the node does not store a file</a:t>
            </a:r>
          </a:p>
          <a:p>
            <a:pPr indent="-228600" lvl="3" marL="1828800" rtl="0">
              <a:spcBef>
                <a:spcPts val="0"/>
              </a:spcBef>
            </a:pPr>
            <a:r>
              <a:rPr lang="en"/>
              <a:t>Forwards the request to its neighbor that is most likely to have the file</a:t>
            </a:r>
          </a:p>
          <a:p>
            <a:pPr indent="-228600" lvl="3" marL="1828800" rtl="0">
              <a:spcBef>
                <a:spcPts val="0"/>
              </a:spcBef>
            </a:pPr>
            <a:r>
              <a:rPr lang="en"/>
              <a:t>Message propagate from node-to-node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If hops-to-live value expired</a:t>
            </a:r>
          </a:p>
          <a:p>
            <a:pPr indent="-228600" lvl="3" marL="1828800">
              <a:spcBef>
                <a:spcPts val="0"/>
              </a:spcBef>
            </a:pPr>
            <a:r>
              <a:rPr lang="en"/>
              <a:t>Send back “data failed” message.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idx="1" type="body"/>
          </p:nvPr>
        </p:nvSpPr>
        <p:spPr>
          <a:xfrm>
            <a:off x="311700" y="1152475"/>
            <a:ext cx="8520600" cy="3885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Strictest definition of peer-to-peer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All nodes are completely equivalent in terms of functionality and tasks they perform.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These definitions fail to encompass systems that employ the notion of “supernodes”, which are widely accepted as peer-to-peer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Definition in Shirky[2000]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“peer-to-peer is a class of applications that take advantage of resources—storage, cycles, content, human presence—available at the edges of the internet”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This definition encompass systems that completely rely upon centralized servers for their operation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Author’s suggestion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Sharing of computer resources by direct exchange, rather than requiring the intermediation of a centralized server.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Ability to treat instability and variable connectivity, automatically adapting to failures in both network connections and computers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400"/>
              <a:t>	</a:t>
            </a:r>
          </a:p>
        </p:txBody>
      </p:sp>
      <p:sp>
        <p:nvSpPr>
          <p:cNvPr id="61" name="Shape 6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Defining Peer-to-Peer  Computing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Freenet - Message Type</a:t>
            </a:r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Data reply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When the requested file is located, actual files with “data reply” message are sent to request node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Data fail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When a node receives a “data fail” message, selects the next best node and forwards the request.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If all nodes have been explored and failed, it sends back “data fail” message.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Data request/reply/fail procedure is backtracking search with limited number of forwarding.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Freenet - Indirect Files, Properties</a:t>
            </a:r>
          </a:p>
        </p:txBody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Indirect Files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 special class of lightweight files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Named according to search keywords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Contain pointers to the real file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Multiple files with the same key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Freenet properties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Nodes specialize in searching for similar keys over time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Nodes store similar keys over time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Similarity of keys does not mean similarity of files.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Routing does not reflect the underlying network topology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Chord - Structured Infrastructures</a:t>
            </a:r>
          </a:p>
        </p:txBody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Identifies data items (files) with keys and storing the (key, data item) pairs at the node that the keys map to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Keys are assigned both to files and nodes by means of a deterministic function.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Chord - Structured Infrastructures</a:t>
            </a:r>
          </a:p>
        </p:txBody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Identifier circle modulo 2</a:t>
            </a:r>
            <a:r>
              <a:rPr baseline="30000" lang="en"/>
              <a:t>m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aseline="30000"/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Key k is assigned to node k or </a:t>
            </a:r>
          </a:p>
          <a:p>
            <a:pPr indent="457200" lvl="0" marL="457200" rtl="0">
              <a:spcBef>
                <a:spcPts val="0"/>
              </a:spcBef>
              <a:buNone/>
            </a:pPr>
            <a:r>
              <a:rPr lang="en"/>
              <a:t>after k(the successor node of key k)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Roughly the same number of keys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Routing information : Each node should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/>
              <a:t>	be aware of its successor node.</a:t>
            </a:r>
          </a:p>
        </p:txBody>
      </p:sp>
      <p:pic>
        <p:nvPicPr>
          <p:cNvPr id="194" name="Shape 1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74598" y="1109350"/>
            <a:ext cx="3877699" cy="4034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Chord - Structured Infrastructures</a:t>
            </a:r>
          </a:p>
        </p:txBody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Queries for a given key are passed	around the circle via these successor pointers until a node with the key.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When a new node n joins, keys moves from n’s successor to node n.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When node n leaves, all keys assigned to it will be 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/>
              <a:t>reassigned to its successor.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01" name="Shape 2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17599" y="2233543"/>
            <a:ext cx="2737574" cy="28480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Chord - Structured Infrastructures</a:t>
            </a:r>
          </a:p>
        </p:txBody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Only one data element per node need to be correct to guarantee correct routing of queries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Availability remains high only as long as nodes fail independently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Performance degrades gracefully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457200"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457200"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Chord - “finger table”</a:t>
            </a:r>
          </a:p>
        </p:txBody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In the worst case, Chord visits all N nodes to find a certain key.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Chord uses “finger table” to increase the efficiency.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Each entry i points to the successor of node n + 2i.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For a node n to perform a lookup for key k, it identifies the highest node n* whose ID is between n and k.(if not found, the successor of n is returned)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With the finger table, O(logN) bits &amp; time.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457200"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457200"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4. Content Caching, Replication and Migration</a:t>
            </a:r>
          </a:p>
        </p:txBody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P2P content distribution systems rely on the replication of content for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1. The availability of content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2. Performance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3. Resisting censorship attempts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457200"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457200"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4. Content Caching, Replication and Migration</a:t>
            </a:r>
          </a:p>
        </p:txBody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Content replication can be categorized as follows: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Passive Replication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Cache-Based Replication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Active Replication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Instrospective replica management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Dynamic replica management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457200"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457200"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4.1. Passive Replication</a:t>
            </a:r>
          </a:p>
        </p:txBody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</a:pPr>
            <a:r>
              <a:rPr lang="en"/>
              <a:t>Content replication occurs naturally as nodes request and copy content from one another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Author’s Definition Proposal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Peer-to-peer systems are </a:t>
            </a:r>
            <a:r>
              <a:rPr b="1" lang="en"/>
              <a:t>distributed systems</a:t>
            </a:r>
            <a:r>
              <a:rPr lang="en"/>
              <a:t> consisting of interconnected nodes able to </a:t>
            </a:r>
            <a:r>
              <a:rPr b="1" lang="en"/>
              <a:t>self-organize into network topologies</a:t>
            </a:r>
            <a:r>
              <a:rPr lang="en"/>
              <a:t> with the purpose of sharing resources such as content, CPU cycles, storage and bandwidth, </a:t>
            </a:r>
            <a:r>
              <a:rPr b="1" lang="en"/>
              <a:t>capable of adapting to failures</a:t>
            </a:r>
            <a:r>
              <a:rPr lang="en"/>
              <a:t> and accommodating transient populations of nodes while maintaining acceptable connectivity and performance, </a:t>
            </a:r>
            <a:r>
              <a:rPr b="1" lang="en"/>
              <a:t>without</a:t>
            </a:r>
            <a:r>
              <a:rPr lang="en"/>
              <a:t> requiring the intermediation or </a:t>
            </a:r>
            <a:r>
              <a:rPr b="1" lang="en"/>
              <a:t>support</a:t>
            </a:r>
            <a:r>
              <a:rPr lang="en"/>
              <a:t> of a </a:t>
            </a:r>
            <a:r>
              <a:rPr b="1" lang="en"/>
              <a:t>global centralized server</a:t>
            </a:r>
            <a:r>
              <a:rPr lang="en"/>
              <a:t> or authority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4.2. Cache-Based Replication</a:t>
            </a:r>
          </a:p>
        </p:txBody>
      </p:sp>
      <p:sp>
        <p:nvSpPr>
          <p:cNvPr id="237" name="Shape 2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The result of caching copies of content as it passes through nodes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In Freenet, a file is transferred through the network node-by-node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In the process, copies of the file are cached on all intermediated nodes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4.3. Active Replication</a:t>
            </a:r>
          </a:p>
        </p:txBody>
      </p:sp>
      <p:sp>
        <p:nvSpPr>
          <p:cNvPr id="243" name="Shape 24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</a:pPr>
            <a:r>
              <a:rPr lang="en"/>
              <a:t>Proactive content replication and migration methods are often employed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4. Replication Issues</a:t>
            </a:r>
          </a:p>
        </p:txBody>
      </p:sp>
      <p:sp>
        <p:nvSpPr>
          <p:cNvPr id="249" name="Shape 24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By replicating content, data consistency and synchronization issues come up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Some application effectively decide to weaken their consistency restrictions in favor of more extensive data replication and higher availability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5. Security</a:t>
            </a:r>
          </a:p>
        </p:txBody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Due to their open and autonomous nature, there are challenges: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Availability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Privacy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Confidentiality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Integrity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Authenticity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The network nodes must be considered untrusted parties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5.1. Security - Secure Storage</a:t>
            </a:r>
          </a:p>
        </p:txBody>
      </p:sp>
      <p:sp>
        <p:nvSpPr>
          <p:cNvPr id="261" name="Shape 2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Self-Certifying Data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Integrity can be verified by the node retrieving it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Information Dispersal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By Rabin[1989]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Files are encoded into m blocks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Any n is sufficient to reassemble the original data (m &lt; n)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Gives resilience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Distributed steganographic file systems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Encrypted blocks are indistinguishable from a random block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Their presence cannot even be detected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5.2. Security - Secure Routing</a:t>
            </a:r>
          </a:p>
        </p:txBody>
      </p:sp>
      <p:sp>
        <p:nvSpPr>
          <p:cNvPr id="267" name="Shape 2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The goal of secure routing : To resolve the problem of malicious nodes attempting to corrupt, delete, deny access to, or supply stale copies of object replicas that are transferred between nodes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5.3. Security - Access Control, Authentication and Identity Management</a:t>
            </a:r>
          </a:p>
        </p:txBody>
      </p:sp>
      <p:sp>
        <p:nvSpPr>
          <p:cNvPr id="273" name="Shape 273"/>
          <p:cNvSpPr txBox="1"/>
          <p:nvPr>
            <p:ph idx="1" type="body"/>
          </p:nvPr>
        </p:nvSpPr>
        <p:spPr>
          <a:xfrm>
            <a:off x="311700" y="1584900"/>
            <a:ext cx="8520600" cy="2984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The goal of secure routing : To resolve the problem of malicious nodes attempting to corrupt, delete, deny access to, or supply stale copies of object replicas that are transferred between nodes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5.3. Security - Access Control, Authentication and Identity Management</a:t>
            </a:r>
          </a:p>
        </p:txBody>
      </p:sp>
      <p:sp>
        <p:nvSpPr>
          <p:cNvPr id="279" name="Shape 279"/>
          <p:cNvSpPr txBox="1"/>
          <p:nvPr>
            <p:ph idx="1" type="body"/>
          </p:nvPr>
        </p:nvSpPr>
        <p:spPr>
          <a:xfrm>
            <a:off x="311700" y="1584900"/>
            <a:ext cx="8520600" cy="2984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“Sybil Attack” - same physical entity can appear under different identities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It poses a security threat, especially in p2p systems that employ content replication or fragmentation schemes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Douceur [2002], concludes that unless a central certification or identification authority is employed, p2p system will be susceptible to this kind of attack.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The only proposed alternative: resource-demanding identification challenges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6. Provisions for Anonymity</a:t>
            </a:r>
          </a:p>
        </p:txBody>
      </p:sp>
      <p:sp>
        <p:nvSpPr>
          <p:cNvPr id="285" name="Shape 285"/>
          <p:cNvSpPr txBox="1"/>
          <p:nvPr>
            <p:ph idx="1" type="body"/>
          </p:nvPr>
        </p:nvSpPr>
        <p:spPr>
          <a:xfrm>
            <a:off x="311700" y="1250025"/>
            <a:ext cx="8520600" cy="2984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For privacy, confidentiality, and censorship resistance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Anonymity refers to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The author of the content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The identity of a node storing the content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The identity and details of the content itself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The details of a query for retrieval of the content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6.1. Disassociation of Content Source and Requestor</a:t>
            </a:r>
          </a:p>
        </p:txBody>
      </p:sp>
      <p:sp>
        <p:nvSpPr>
          <p:cNvPr id="291" name="Shape 291"/>
          <p:cNvSpPr txBox="1"/>
          <p:nvPr>
            <p:ph idx="1" type="body"/>
          </p:nvPr>
        </p:nvSpPr>
        <p:spPr>
          <a:xfrm>
            <a:off x="311700" y="1524600"/>
            <a:ext cx="8520600" cy="2984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Freenet is designed to provide anonymity by 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Making it infeasible to discover the true origin or destination of a file passing through its network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Making it difficult for a node operator to determine if responsible for the actual physical content of their own node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For anonymity, while a file is being passed, any node along this path can unilaterally decide to claim itself or another arbitrarily chosen node as the data source.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Classification of Peer-to-Peer Applications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97912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Communication and collaboration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Provide the infrastructure for facilitating direct, usually real time communication between peer computers.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Distributed computation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Aim is to take advantage of the available peer computer processing power.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Breaking up and distributing the tasks and collecting the results.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Internet Service Support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Multicast systems, security applications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Database Systems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Local relation model : all data stored in inconsistent local relational databases.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Content distribution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Include systems and infrastructures designed for the sharing of data between users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Relatively simple to more sophisticated systems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Napster, Gnutella, Freenet, Chord, Scan, PAST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This survey focus on content distribution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6.2. Anonymous Connection Layers</a:t>
            </a:r>
          </a:p>
        </p:txBody>
      </p:sp>
      <p:sp>
        <p:nvSpPr>
          <p:cNvPr id="297" name="Shape 297"/>
          <p:cNvSpPr txBox="1"/>
          <p:nvPr>
            <p:ph idx="1" type="body"/>
          </p:nvPr>
        </p:nvSpPr>
        <p:spPr>
          <a:xfrm>
            <a:off x="311700" y="1323675"/>
            <a:ext cx="8520600" cy="2984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Freenet is designed to provide anonymity by 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Making it infeasible to discover the true origin or destination of a file passing through its network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Making it difficult for a node to determine if responsible for the actual physical content of their own node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6.3. Censorship Resistant Lookup</a:t>
            </a:r>
          </a:p>
        </p:txBody>
      </p:sp>
      <p:sp>
        <p:nvSpPr>
          <p:cNvPr id="303" name="Shape 303"/>
          <p:cNvSpPr txBox="1"/>
          <p:nvPr>
            <p:ph idx="1" type="body"/>
          </p:nvPr>
        </p:nvSpPr>
        <p:spPr>
          <a:xfrm>
            <a:off x="311700" y="1323675"/>
            <a:ext cx="8520600" cy="2984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</a:pPr>
            <a:r>
              <a:rPr lang="en"/>
              <a:t>Achord system proposed a censorship resistant design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Publisher, storer, and retriever anonymity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Difficult for a node to voluntarily assume responsibility for a certain document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7. Provisions for Deniability</a:t>
            </a:r>
          </a:p>
        </p:txBody>
      </p:sp>
      <p:sp>
        <p:nvSpPr>
          <p:cNvPr id="309" name="Shape 309"/>
          <p:cNvSpPr txBox="1"/>
          <p:nvPr>
            <p:ph idx="1" type="body"/>
          </p:nvPr>
        </p:nvSpPr>
        <p:spPr>
          <a:xfrm>
            <a:off x="311700" y="1323675"/>
            <a:ext cx="8520600" cy="2984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Refers to each user’s ability to deny knowledge of content stored in their node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Users cannot be held responsible for the content stored in their node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7.1. Deniability of Stored Content</a:t>
            </a:r>
          </a:p>
        </p:txBody>
      </p:sp>
      <p:sp>
        <p:nvSpPr>
          <p:cNvPr id="315" name="Shape 315"/>
          <p:cNvSpPr txBox="1"/>
          <p:nvPr>
            <p:ph idx="1" type="body"/>
          </p:nvPr>
        </p:nvSpPr>
        <p:spPr>
          <a:xfrm>
            <a:off x="311700" y="1323675"/>
            <a:ext cx="8520600" cy="2984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Storing encrypted shares of files and no keys for them</a:t>
            </a:r>
          </a:p>
          <a:p>
            <a: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Cannot know the content of the files whose shares they are storing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Distributed steganographic storage systems</a:t>
            </a:r>
          </a:p>
          <a:p>
            <a: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Offers deniability through the fact that blocks of files that are written on a peer node’s file system are undetectable</a:t>
            </a: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7.2. Deniability of Content in Transit</a:t>
            </a:r>
          </a:p>
        </p:txBody>
      </p:sp>
      <p:sp>
        <p:nvSpPr>
          <p:cNvPr id="321" name="Shape 321"/>
          <p:cNvSpPr txBox="1"/>
          <p:nvPr>
            <p:ph idx="1" type="body"/>
          </p:nvPr>
        </p:nvSpPr>
        <p:spPr>
          <a:xfrm>
            <a:off x="311700" y="1323675"/>
            <a:ext cx="8520600" cy="2984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The use of anonymous connection layers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7. Nondeniability in Structured Systems </a:t>
            </a:r>
          </a:p>
        </p:txBody>
      </p:sp>
      <p:sp>
        <p:nvSpPr>
          <p:cNvPr id="327" name="Shape 3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Structured systems are nondeniable.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From a file, the identity of the node that stores it is known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The owner of the node has no control over whether the file will be stored.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That is, not responsible for its file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8. Incentive Mechanisms and Accountability</a:t>
            </a:r>
          </a:p>
        </p:txBody>
      </p:sp>
      <p:sp>
        <p:nvSpPr>
          <p:cNvPr id="333" name="Shape 3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An uncontrolled decentralized p2p system relies on the voluntary participation of its users.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Necessary to provide incentives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Operations, performance and availability rely on it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8.1. Reputation Mechanisms</a:t>
            </a:r>
          </a:p>
        </p:txBody>
      </p:sp>
      <p:sp>
        <p:nvSpPr>
          <p:cNvPr id="339" name="Shape 3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eBay - successful centralized reputation systems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Goal is to take the locally generated reputation as a result of an interaction and spread it throughout the network to produce a global reputation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The Eigen-Trust algorithm : global reputation based on the history of uploads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The global reputation values are computed from the local reputation values assigned to a peer by other peers, weighted by the global reputation of the assigning peers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8.2. Micropayments Mechanisms</a:t>
            </a:r>
          </a:p>
        </p:txBody>
      </p:sp>
      <p:sp>
        <p:nvSpPr>
          <p:cNvPr id="345" name="Shape 34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In MojoNation, a currency(“Mojo”) is gained by offering disk space, bandwidth, or CPU cycles.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Mojo is used to obtain access to distributed storage space.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8.3. Resource Trading Schemes</a:t>
            </a:r>
          </a:p>
        </p:txBody>
      </p:sp>
      <p:sp>
        <p:nvSpPr>
          <p:cNvPr id="351" name="Shape 35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Each node publishes and digitally signs logs containing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lists of files it stores on behalf of remote nodes 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lists of files that other nodes are storing on its behalf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no node is using more resources than it is providing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In FreeHaven, nodes form contracts to store each other’s material for a certain period of time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Fulfilling a contract -&gt; increase in reputation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Dropping data earlier -&gt; decrease in reputation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Peer-to-Peer Content Distribution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0" y="1152475"/>
            <a:ext cx="91440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Classification of P2P systems.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File exchange systems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Simple, one-off file exchanges between peers.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Light-weight without addressing security, availability, persistence.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P2P content publishing and storage systems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Distributed storage medium : users able to publish, store, and distribute content with security, persistency.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Security and persistency are main focus.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Classification of P2P infrastructures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Routing and location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Route with efficiency and fault tolerance, efficiently locating peers and content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Anonymity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Provide user anonymity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Reputation management</a:t>
            </a:r>
          </a:p>
          <a:p>
            <a:pPr indent="-228600" lvl="2" marL="1371600">
              <a:spcBef>
                <a:spcPts val="0"/>
              </a:spcBef>
            </a:pPr>
            <a:r>
              <a:rPr lang="en"/>
              <a:t>Reputation update with various network nodes. Need reputation management infrastructures.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9. Resource Management Capabilities</a:t>
            </a:r>
          </a:p>
        </p:txBody>
      </p:sp>
      <p:sp>
        <p:nvSpPr>
          <p:cNvPr id="357" name="Shape 35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The minimum operations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Inserting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Locating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Retrieving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Additional resource management facilities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Removing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Updating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Maintaining previous versions of updated content.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9.1. Content Deletion and Update</a:t>
            </a:r>
          </a:p>
        </p:txBody>
      </p:sp>
      <p:sp>
        <p:nvSpPr>
          <p:cNvPr id="363" name="Shape 36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Not straightforward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MojoNation uses immutable files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PAST offers a delete functionality for reclaiming the disc space occupied by a file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It does not guarantee that the file will no longer be available anywhere in the network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9.2. Storage and Bandwidth Management</a:t>
            </a:r>
          </a:p>
        </p:txBody>
      </p:sp>
      <p:sp>
        <p:nvSpPr>
          <p:cNvPr id="369" name="Shape 369"/>
          <p:cNvSpPr txBox="1"/>
          <p:nvPr>
            <p:ph idx="1" type="body"/>
          </p:nvPr>
        </p:nvSpPr>
        <p:spPr>
          <a:xfrm>
            <a:off x="311700" y="1179250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</a:pPr>
            <a:r>
              <a:rPr lang="en"/>
              <a:t>In PAST, users can use as much as they contribute on their node(quota system)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To protect from denial of service attacks, apart from enforcing a published size quota to users</a:t>
            </a:r>
          </a:p>
          <a:p>
            <a: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Requests a publisher to carry out computational work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9.3. Other Resource Management</a:t>
            </a:r>
          </a:p>
        </p:txBody>
      </p:sp>
      <p:sp>
        <p:nvSpPr>
          <p:cNvPr id="375" name="Shape 375"/>
          <p:cNvSpPr txBox="1"/>
          <p:nvPr>
            <p:ph idx="1" type="body"/>
          </p:nvPr>
        </p:nvSpPr>
        <p:spPr>
          <a:xfrm>
            <a:off x="311700" y="1179250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</a:pPr>
            <a:r>
              <a:rPr lang="en"/>
              <a:t>Content Versioning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Directory Structure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Content Searching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10. Semantic Grouping of Information</a:t>
            </a:r>
          </a:p>
        </p:txBody>
      </p:sp>
      <p:sp>
        <p:nvSpPr>
          <p:cNvPr id="381" name="Shape 38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Interest-based “peer communities”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Making searching more efficient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The semantic overlay clustering approach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Based on partially-centralized(super-peer) networks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Creating logical layers above the physical network topology by matching semantic information provided by peers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Analysis Framework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fig1.png"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8575" y="1262200"/>
            <a:ext cx="7911501" cy="307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Content Distribution System Characteristics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Security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Integrity and authenticity : data completeness and safeguarding.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Privacy and confidentiality : only authorized user can access data.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Availability and persistence : authorized users have access to data when required.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Scalability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Although the number of nodes/documents is dramatic increased, system’s performance should be maintained.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Performance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Fairness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Resource management : management of editing, removal, storage space, metadata operation.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Peer-to-Peer Distributed Object Location and Routing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Overlay network : network of peer computers and connections between them, formed on top of underlying physical computer network.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Classify : centralization, structure.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Overlay Network Centralization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Purely decentralized architectures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All nodes act as both servers and clients(servents)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Partially centralized architectures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Some nodes has more important role(supernode)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Hybrid decentralized architectures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Central server with querys.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unscalable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